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56" r:id="rId2"/>
    <p:sldId id="258" r:id="rId3"/>
    <p:sldId id="257"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2A21"/>
    <a:srgbClr val="F6792A"/>
    <a:srgbClr val="6810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08"/>
    <p:restoredTop sz="69950"/>
  </p:normalViewPr>
  <p:slideViewPr>
    <p:cSldViewPr snapToGrid="0" snapToObjects="1" showGuides="1">
      <p:cViewPr varScale="1">
        <p:scale>
          <a:sx n="111" d="100"/>
          <a:sy n="111" d="100"/>
        </p:scale>
        <p:origin x="216" y="440"/>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A3F505-CE8F-EF4C-BF39-F0E9EEC156B9}" type="datetimeFigureOut">
              <a:rPr lang="en-US" smtClean="0"/>
              <a:t>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B3204-DD24-B54D-A50A-206A2B209BF7}" type="slidenum">
              <a:rPr lang="en-US" smtClean="0"/>
              <a:t>‹#›</a:t>
            </a:fld>
            <a:endParaRPr lang="en-US"/>
          </a:p>
        </p:txBody>
      </p:sp>
    </p:spTree>
    <p:extLst>
      <p:ext uri="{BB962C8B-B14F-4D97-AF65-F5344CB8AC3E}">
        <p14:creationId xmlns:p14="http://schemas.microsoft.com/office/powerpoint/2010/main" val="4252160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DB3204-DD24-B54D-A50A-206A2B209BF7}" type="slidenum">
              <a:rPr lang="en-US" smtClean="0"/>
              <a:t>1</a:t>
            </a:fld>
            <a:endParaRPr lang="en-US"/>
          </a:p>
        </p:txBody>
      </p:sp>
    </p:spTree>
    <p:extLst>
      <p:ext uri="{BB962C8B-B14F-4D97-AF65-F5344CB8AC3E}">
        <p14:creationId xmlns:p14="http://schemas.microsoft.com/office/powerpoint/2010/main" val="2039476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DB3204-DD24-B54D-A50A-206A2B209BF7}" type="slidenum">
              <a:rPr lang="en-US" smtClean="0"/>
              <a:t>2</a:t>
            </a:fld>
            <a:endParaRPr lang="en-US"/>
          </a:p>
        </p:txBody>
      </p:sp>
    </p:spTree>
    <p:extLst>
      <p:ext uri="{BB962C8B-B14F-4D97-AF65-F5344CB8AC3E}">
        <p14:creationId xmlns:p14="http://schemas.microsoft.com/office/powerpoint/2010/main" val="1237223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the Pyramid illustrates, the African Heritage diet is based on whole, fresh plant foods like colorful fruits and vegetables, especially leafy greens; tubers like yams and sweet potatoes; beans of all kinds; nuts and peanuts; rice, ﬂatbreads and other grain foods, especially whole grains; healthy oils; homemade sauces and marinades of herbs and spices; ﬁsh, eggs, poultry and yogurt. It’s naturally low in processed sugar, unhealthy types of fats, and sodium, and includes only small amounts of meats and sweets. Whether we look to Virginia or Jamaica, Nigeria or Brazil, we ﬁnd this overall healthy eating pattern shared by all of their culinary histories, with distinct foods featured by each region. </a:t>
            </a:r>
          </a:p>
          <a:p>
            <a:endParaRPr lang="en-US" dirty="0"/>
          </a:p>
        </p:txBody>
      </p:sp>
      <p:sp>
        <p:nvSpPr>
          <p:cNvPr id="4" name="Slide Number Placeholder 3"/>
          <p:cNvSpPr>
            <a:spLocks noGrp="1"/>
          </p:cNvSpPr>
          <p:nvPr>
            <p:ph type="sldNum" sz="quarter" idx="10"/>
          </p:nvPr>
        </p:nvSpPr>
        <p:spPr/>
        <p:txBody>
          <a:bodyPr/>
          <a:lstStyle/>
          <a:p>
            <a:fld id="{B7DB3204-DD24-B54D-A50A-206A2B209BF7}" type="slidenum">
              <a:rPr lang="en-US" smtClean="0"/>
              <a:t>3</a:t>
            </a:fld>
            <a:endParaRPr lang="en-US"/>
          </a:p>
        </p:txBody>
      </p:sp>
    </p:spTree>
    <p:extLst>
      <p:ext uri="{BB962C8B-B14F-4D97-AF65-F5344CB8AC3E}">
        <p14:creationId xmlns:p14="http://schemas.microsoft.com/office/powerpoint/2010/main" val="3012290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African Diaspora is the term used to describe the mass dispersion of peoples from Africa (primarily Western and Central Africa) to different regions throughout the Americas and the Caribbean primarily during the Transatlantic Slave Trades, from the 1500s to the 1800s. The ancestors of African Americans brought many wonderful food traditions to parts of the Caribbean, South America, and the southern states of the U.S. The combination of these traditional foods, along with the foods they adopted, resulted in a resourceful, nutrient-dense culinary tradition rooted in wholesome plant foods. This practice of bridging culinary traditions continues today.</a:t>
            </a:r>
          </a:p>
        </p:txBody>
      </p:sp>
      <p:sp>
        <p:nvSpPr>
          <p:cNvPr id="4" name="Slide Number Placeholder 3"/>
          <p:cNvSpPr>
            <a:spLocks noGrp="1"/>
          </p:cNvSpPr>
          <p:nvPr>
            <p:ph type="sldNum" sz="quarter" idx="10"/>
          </p:nvPr>
        </p:nvSpPr>
        <p:spPr/>
        <p:txBody>
          <a:bodyPr/>
          <a:lstStyle/>
          <a:p>
            <a:fld id="{B7DB3204-DD24-B54D-A50A-206A2B209BF7}" type="slidenum">
              <a:rPr lang="en-US" smtClean="0"/>
              <a:t>4</a:t>
            </a:fld>
            <a:endParaRPr lang="en-US"/>
          </a:p>
        </p:txBody>
      </p:sp>
    </p:spTree>
    <p:extLst>
      <p:ext uri="{BB962C8B-B14F-4D97-AF65-F5344CB8AC3E}">
        <p14:creationId xmlns:p14="http://schemas.microsoft.com/office/powerpoint/2010/main" val="1787188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1" dirty="0"/>
              <a:t>Boost Flavor With Spice. </a:t>
            </a:r>
            <a:r>
              <a:rPr lang="en-US" dirty="0"/>
              <a:t>Curries, peppers, coconut, fresh herbs, garlic, onions, fresh lemon, and all spices are low-sodium ways to add incredible ﬂavors to grains, beans, vegetables, and seafood. Try a diﬀerent herb every week for a touch of African heritage. </a:t>
            </a:r>
          </a:p>
          <a:p>
            <a:pPr marL="228600" indent="-228600">
              <a:buFont typeface="+mj-lt"/>
              <a:buAutoNum type="arabicPeriod"/>
            </a:pPr>
            <a:r>
              <a:rPr lang="en-US" b="1" dirty="0"/>
              <a:t>Make Vegetables the Star of Your Plate</a:t>
            </a:r>
            <a:r>
              <a:rPr lang="en-US" dirty="0"/>
              <a:t>. Steamed, sautéed, roasted, grilled or raw, enjoy veggies like okra, cabbage, green beans, or eggplant in larger portions than the other parts of your meal. If you’re grabbing seconds, go for the veggies! </a:t>
            </a:r>
          </a:p>
          <a:p>
            <a:pPr marL="228600" indent="-228600">
              <a:buFont typeface="+mj-lt"/>
              <a:buAutoNum type="arabicPeriod"/>
            </a:pPr>
            <a:r>
              <a:rPr lang="en-US" b="1" dirty="0"/>
              <a:t>Change the Way You Think About Meat. </a:t>
            </a:r>
            <a:r>
              <a:rPr lang="en-US" dirty="0"/>
              <a:t>Use lean, healthy meats in smaller amounts for ﬂavor. Replace ham-hocks with smoked turkey or ﬁsh, or pile on the herbs and spices instead! With the zesty ﬂavors of African heritage, you may not even notice the meat’s not there. We’ve got plenty of vegetarian recipes and a guide to help you on the </a:t>
            </a:r>
            <a:r>
              <a:rPr lang="en-US" dirty="0" err="1"/>
              <a:t>Oldways</a:t>
            </a:r>
            <a:r>
              <a:rPr lang="en-US" dirty="0"/>
              <a:t> website. </a:t>
            </a:r>
          </a:p>
          <a:p>
            <a:pPr marL="228600" indent="-228600">
              <a:buFont typeface="+mj-lt"/>
              <a:buAutoNum type="arabicPeriod"/>
            </a:pPr>
            <a:r>
              <a:rPr lang="en-US" b="1" dirty="0"/>
              <a:t>Make Rice &amp; Beans Your New Staple</a:t>
            </a:r>
            <a:r>
              <a:rPr lang="en-US" dirty="0"/>
              <a:t>. Fiber-ﬁlled Rice-and-Beans is a favorite meal all over the world. Add African heritage whole grains like millet, sorghum, and </a:t>
            </a:r>
            <a:r>
              <a:rPr lang="en-US" dirty="0" err="1"/>
              <a:t>teﬀ</a:t>
            </a:r>
            <a:r>
              <a:rPr lang="en-US" dirty="0"/>
              <a:t> to your soups, or partner them with peas. </a:t>
            </a:r>
          </a:p>
          <a:p>
            <a:pPr marL="228600" indent="-228600">
              <a:buFont typeface="+mj-lt"/>
              <a:buAutoNum type="arabicPeriod"/>
            </a:pPr>
            <a:r>
              <a:rPr lang="en-US" b="1" dirty="0"/>
              <a:t>Enjoy Mashes &amp; Medleys. </a:t>
            </a:r>
            <a:r>
              <a:rPr lang="en-US" dirty="0"/>
              <a:t>Bake or boil sweet potatoes, yams and potatoes or mash them with eggplants, beans, grains, onions, and seasonings. One-Pot Cooking lets ﬂavors sing together! Let okra, corn, and tomatoes collide in a “Mix Up,” or add extra color and ﬂavor to your greens with purple cabbage and leeks. </a:t>
            </a:r>
          </a:p>
          <a:p>
            <a:pPr marL="228600" indent="-228600">
              <a:buFont typeface="+mj-lt"/>
              <a:buAutoNum type="arabicPeriod"/>
            </a:pPr>
            <a:r>
              <a:rPr lang="en-US" b="1" dirty="0"/>
              <a:t>Find Real Foods Everywhere. </a:t>
            </a:r>
            <a:r>
              <a:rPr lang="en-US" dirty="0"/>
              <a:t>At a corner store, buy peanuts or fruit; at a lunch buﬀet, load up your plate with salad, veggies, fruit, and beans. Look to African heritage whole foods, in their natural state, to crowd out processed and packaged “convenience foods.” </a:t>
            </a:r>
          </a:p>
          <a:p>
            <a:pPr marL="228600" indent="-228600">
              <a:buFont typeface="+mj-lt"/>
              <a:buAutoNum type="arabicPeriod"/>
            </a:pPr>
            <a:r>
              <a:rPr lang="en-US" b="1" dirty="0"/>
              <a:t>Family Support &amp; Food Fellowship</a:t>
            </a:r>
            <a:r>
              <a:rPr lang="en-US" dirty="0"/>
              <a:t>. Food is meant to be shared, and so is good health. Think of your dinner table as a “healing table,” a place where people come to share beautiful, fresh foods and reinforce a long, happy and healthy life. </a:t>
            </a:r>
          </a:p>
          <a:p>
            <a:pPr marL="228600" indent="-228600">
              <a:buFont typeface="+mj-lt"/>
              <a:buAutoNum type="arabicPeriod"/>
            </a:pPr>
            <a:r>
              <a:rPr lang="en-US" dirty="0"/>
              <a:t>Make Room for Celebration Foods. We all have special foods that have always been in our families. Some of these foods may fall outside the guidelines of the African Heritage Pyramid. Save these foods of meaning and memory for special occasions. Enjoy them infrequently, but when you do have them, enjoy them whole-heartedly! </a:t>
            </a:r>
          </a:p>
          <a:p>
            <a:pPr marL="228600" indent="-228600">
              <a:buFont typeface="+mj-lt"/>
              <a:buAutoNum type="arabicPeriod"/>
            </a:pPr>
            <a:r>
              <a:rPr lang="en-US" b="1" dirty="0"/>
              <a:t>Jazz Up Fruits for Dessert. </a:t>
            </a:r>
            <a:r>
              <a:rPr lang="en-US" dirty="0"/>
              <a:t>Fresh or frozen fruits like melons, peaches, berries, and mangos—plain or sprinkled with chopped nuts or coconut—add a sweet taste of satisfaction at the end of a meal. </a:t>
            </a:r>
          </a:p>
          <a:p>
            <a:pPr marL="228600" indent="-228600">
              <a:buFont typeface="+mj-lt"/>
              <a:buAutoNum type="arabicPeriod"/>
            </a:pPr>
            <a:r>
              <a:rPr lang="en-US" b="1" dirty="0"/>
              <a:t>Drink to Your Health</a:t>
            </a:r>
            <a:r>
              <a:rPr lang="en-US" dirty="0"/>
              <a:t>. A splash of ﬂavor can make water your go-to drink. Add crushed fruits or small amounts of 100% fruit juice to water or sparkling water to make refreshing “</a:t>
            </a:r>
            <a:r>
              <a:rPr lang="en-US" dirty="0" err="1"/>
              <a:t>ades</a:t>
            </a:r>
            <a:r>
              <a:rPr lang="en-US" dirty="0"/>
              <a:t>” (like lemonade!). Iced tea with a little honey is another refreshing alternative to soda and other highly sugared drinks.</a:t>
            </a:r>
          </a:p>
        </p:txBody>
      </p:sp>
      <p:sp>
        <p:nvSpPr>
          <p:cNvPr id="4" name="Slide Number Placeholder 3"/>
          <p:cNvSpPr>
            <a:spLocks noGrp="1"/>
          </p:cNvSpPr>
          <p:nvPr>
            <p:ph type="sldNum" sz="quarter" idx="10"/>
          </p:nvPr>
        </p:nvSpPr>
        <p:spPr/>
        <p:txBody>
          <a:bodyPr/>
          <a:lstStyle/>
          <a:p>
            <a:fld id="{B7DB3204-DD24-B54D-A50A-206A2B209BF7}" type="slidenum">
              <a:rPr lang="en-US" smtClean="0"/>
              <a:t>5</a:t>
            </a:fld>
            <a:endParaRPr lang="en-US"/>
          </a:p>
        </p:txBody>
      </p:sp>
    </p:spTree>
    <p:extLst>
      <p:ext uri="{BB962C8B-B14F-4D97-AF65-F5344CB8AC3E}">
        <p14:creationId xmlns:p14="http://schemas.microsoft.com/office/powerpoint/2010/main" val="3743770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DB3204-DD24-B54D-A50A-206A2B209BF7}" type="slidenum">
              <a:rPr lang="en-US" smtClean="0"/>
              <a:t>6</a:t>
            </a:fld>
            <a:endParaRPr lang="en-US"/>
          </a:p>
        </p:txBody>
      </p:sp>
    </p:spTree>
    <p:extLst>
      <p:ext uri="{BB962C8B-B14F-4D97-AF65-F5344CB8AC3E}">
        <p14:creationId xmlns:p14="http://schemas.microsoft.com/office/powerpoint/2010/main" val="17842476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71001B5-2B03-354A-AD91-BDCD369CC040}"/>
              </a:ext>
            </a:extLst>
          </p:cNvPr>
          <p:cNvPicPr>
            <a:picLocks noChangeAspect="1"/>
          </p:cNvPicPr>
          <p:nvPr userDrawn="1"/>
        </p:nvPicPr>
        <p:blipFill>
          <a:blip r:embed="rId2"/>
          <a:stretch>
            <a:fillRect/>
          </a:stretch>
        </p:blipFill>
        <p:spPr>
          <a:xfrm>
            <a:off x="-358588" y="0"/>
            <a:ext cx="12909176" cy="6858000"/>
          </a:xfrm>
          <a:prstGeom prst="rect">
            <a:avLst/>
          </a:prstGeom>
        </p:spPr>
      </p:pic>
      <p:sp>
        <p:nvSpPr>
          <p:cNvPr id="2" name="Title 1">
            <a:extLst>
              <a:ext uri="{FF2B5EF4-FFF2-40B4-BE49-F238E27FC236}">
                <a16:creationId xmlns:a16="http://schemas.microsoft.com/office/drawing/2014/main" id="{8AF1C7EF-A5E6-C749-8422-6483987E734F}"/>
              </a:ext>
            </a:extLst>
          </p:cNvPr>
          <p:cNvSpPr>
            <a:spLocks noGrp="1"/>
          </p:cNvSpPr>
          <p:nvPr>
            <p:ph type="ctrTitle" hasCustomPrompt="1"/>
          </p:nvPr>
        </p:nvSpPr>
        <p:spPr>
          <a:xfrm>
            <a:off x="1596190" y="1689770"/>
            <a:ext cx="9144000" cy="2184400"/>
          </a:xfrm>
        </p:spPr>
        <p:txBody>
          <a:bodyPr anchor="b"/>
          <a:lstStyle>
            <a:lvl1pPr algn="ctr">
              <a:defRPr lang="en-US" b="1" smtClean="0">
                <a:solidFill>
                  <a:srgbClr val="F6792A"/>
                </a:solidFill>
                <a:effectLst/>
              </a:defRPr>
            </a:lvl1pPr>
          </a:lstStyle>
          <a:p>
            <a:r>
              <a:rPr lang="en-US" b="1" dirty="0">
                <a:solidFill>
                  <a:srgbClr val="F6792A"/>
                </a:solidFill>
                <a:effectLst/>
                <a:latin typeface="PT Sans Pro" panose="020B0503020203020204" pitchFamily="34" charset="77"/>
              </a:rPr>
              <a:t>African Heritage </a:t>
            </a:r>
            <a:br>
              <a:rPr lang="en-US" dirty="0">
                <a:solidFill>
                  <a:srgbClr val="F6792A"/>
                </a:solidFill>
                <a:effectLst/>
                <a:latin typeface="PT Sans Pro" panose="020B0503020203020204" pitchFamily="34" charset="77"/>
              </a:rPr>
            </a:br>
            <a:r>
              <a:rPr lang="en-US" b="1" dirty="0">
                <a:solidFill>
                  <a:srgbClr val="F6792A"/>
                </a:solidFill>
                <a:effectLst/>
                <a:latin typeface="PT Sans Pro" panose="020B0503020203020204" pitchFamily="34" charset="77"/>
              </a:rPr>
              <a:t>Store Tour Kit</a:t>
            </a:r>
            <a:endParaRPr lang="en-US" dirty="0">
              <a:solidFill>
                <a:srgbClr val="F6792A"/>
              </a:solidFill>
              <a:effectLst/>
              <a:latin typeface="PT Sans Pro" panose="020B0503020203020204" pitchFamily="34" charset="77"/>
            </a:endParaRPr>
          </a:p>
        </p:txBody>
      </p:sp>
      <p:sp>
        <p:nvSpPr>
          <p:cNvPr id="3" name="Subtitle 2">
            <a:extLst>
              <a:ext uri="{FF2B5EF4-FFF2-40B4-BE49-F238E27FC236}">
                <a16:creationId xmlns:a16="http://schemas.microsoft.com/office/drawing/2014/main" id="{6DA79934-A9D1-9A4C-91BE-33D4258C95F9}"/>
              </a:ext>
            </a:extLst>
          </p:cNvPr>
          <p:cNvSpPr>
            <a:spLocks noGrp="1"/>
          </p:cNvSpPr>
          <p:nvPr>
            <p:ph type="subTitle" idx="1"/>
          </p:nvPr>
        </p:nvSpPr>
        <p:spPr>
          <a:xfrm>
            <a:off x="1524000" y="5015502"/>
            <a:ext cx="9144000" cy="1655762"/>
          </a:xfrm>
        </p:spPr>
        <p:txBody>
          <a:bodyPr/>
          <a:lstStyle>
            <a:lvl1pPr marL="0" indent="0" algn="ctr">
              <a:buNone/>
              <a:defRPr sz="2400" b="0" i="0">
                <a:solidFill>
                  <a:schemeClr val="tx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22032978"/>
      </p:ext>
    </p:extLst>
  </p:cSld>
  <p:clrMapOvr>
    <a:masterClrMapping/>
  </p:clrMapOvr>
  <p:extLst mod="1">
    <p:ext uri="{DCECCB84-F9BA-43D5-87BE-67443E8EF086}">
      <p15:sldGuideLst xmlns:p15="http://schemas.microsoft.com/office/powerpoint/2012/main">
        <p15:guide id="1"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B2F2C-AE42-6A42-AC08-4919251B5E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9D66DD-FCB7-7445-88BC-6DF6ACAB28B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57335-2063-BD47-95CF-100DB9B13A91}"/>
              </a:ext>
            </a:extLst>
          </p:cNvPr>
          <p:cNvSpPr>
            <a:spLocks noGrp="1"/>
          </p:cNvSpPr>
          <p:nvPr>
            <p:ph type="dt" sz="half" idx="10"/>
          </p:nvPr>
        </p:nvSpPr>
        <p:spPr/>
        <p:txBody>
          <a:bodyPr/>
          <a:lstStyle/>
          <a:p>
            <a:fld id="{E2764D59-83E9-994E-B04E-4CE9FA97706C}" type="datetimeFigureOut">
              <a:rPr lang="en-US" smtClean="0"/>
              <a:t>5/20/19</a:t>
            </a:fld>
            <a:endParaRPr lang="en-US"/>
          </a:p>
        </p:txBody>
      </p:sp>
      <p:sp>
        <p:nvSpPr>
          <p:cNvPr id="5" name="Footer Placeholder 4">
            <a:extLst>
              <a:ext uri="{FF2B5EF4-FFF2-40B4-BE49-F238E27FC236}">
                <a16:creationId xmlns:a16="http://schemas.microsoft.com/office/drawing/2014/main" id="{23389F51-F84F-C047-9734-81A90623D1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2E3E4-4465-E44B-B0AB-C6204CFB31C7}"/>
              </a:ext>
            </a:extLst>
          </p:cNvPr>
          <p:cNvSpPr>
            <a:spLocks noGrp="1"/>
          </p:cNvSpPr>
          <p:nvPr>
            <p:ph type="sldNum" sz="quarter" idx="12"/>
          </p:nvPr>
        </p:nvSpPr>
        <p:spPr/>
        <p:txBody>
          <a:bodyPr/>
          <a:lstStyle/>
          <a:p>
            <a:fld id="{B61F2E6B-EC1E-ED4F-B827-C5E5D1796E21}" type="slidenum">
              <a:rPr lang="en-US" smtClean="0"/>
              <a:t>‹#›</a:t>
            </a:fld>
            <a:endParaRPr lang="en-US"/>
          </a:p>
        </p:txBody>
      </p:sp>
    </p:spTree>
    <p:extLst>
      <p:ext uri="{BB962C8B-B14F-4D97-AF65-F5344CB8AC3E}">
        <p14:creationId xmlns:p14="http://schemas.microsoft.com/office/powerpoint/2010/main" val="1377586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5846AC-1697-5C4D-A833-65B5208237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67895F-522E-F744-BB46-200F6FA1B5D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93052-B2AF-0647-BE75-7B5D1063BED7}"/>
              </a:ext>
            </a:extLst>
          </p:cNvPr>
          <p:cNvSpPr>
            <a:spLocks noGrp="1"/>
          </p:cNvSpPr>
          <p:nvPr>
            <p:ph type="dt" sz="half" idx="10"/>
          </p:nvPr>
        </p:nvSpPr>
        <p:spPr/>
        <p:txBody>
          <a:bodyPr/>
          <a:lstStyle/>
          <a:p>
            <a:fld id="{E2764D59-83E9-994E-B04E-4CE9FA97706C}" type="datetimeFigureOut">
              <a:rPr lang="en-US" smtClean="0"/>
              <a:t>5/20/19</a:t>
            </a:fld>
            <a:endParaRPr lang="en-US"/>
          </a:p>
        </p:txBody>
      </p:sp>
      <p:sp>
        <p:nvSpPr>
          <p:cNvPr id="5" name="Footer Placeholder 4">
            <a:extLst>
              <a:ext uri="{FF2B5EF4-FFF2-40B4-BE49-F238E27FC236}">
                <a16:creationId xmlns:a16="http://schemas.microsoft.com/office/drawing/2014/main" id="{43833A4E-0F30-3A4F-98FB-B187E1C6D7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CFC316-E7F2-B64F-900B-AAB4A311A58A}"/>
              </a:ext>
            </a:extLst>
          </p:cNvPr>
          <p:cNvSpPr>
            <a:spLocks noGrp="1"/>
          </p:cNvSpPr>
          <p:nvPr>
            <p:ph type="sldNum" sz="quarter" idx="12"/>
          </p:nvPr>
        </p:nvSpPr>
        <p:spPr/>
        <p:txBody>
          <a:bodyPr/>
          <a:lstStyle/>
          <a:p>
            <a:fld id="{B61F2E6B-EC1E-ED4F-B827-C5E5D1796E21}" type="slidenum">
              <a:rPr lang="en-US" smtClean="0"/>
              <a:t>‹#›</a:t>
            </a:fld>
            <a:endParaRPr lang="en-US"/>
          </a:p>
        </p:txBody>
      </p:sp>
    </p:spTree>
    <p:extLst>
      <p:ext uri="{BB962C8B-B14F-4D97-AF65-F5344CB8AC3E}">
        <p14:creationId xmlns:p14="http://schemas.microsoft.com/office/powerpoint/2010/main" val="2016874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A3144-4E07-3A4E-8CA6-52D1CEEFF97E}"/>
              </a:ext>
            </a:extLst>
          </p:cNvPr>
          <p:cNvSpPr>
            <a:spLocks noGrp="1"/>
          </p:cNvSpPr>
          <p:nvPr>
            <p:ph type="title"/>
          </p:nvPr>
        </p:nvSpPr>
        <p:spPr>
          <a:xfrm>
            <a:off x="3355615" y="339000"/>
            <a:ext cx="8403134" cy="1325563"/>
          </a:xfrm>
        </p:spPr>
        <p:txBody>
          <a:bodyPr/>
          <a:lstStyle>
            <a:lvl1pPr>
              <a:defRPr b="1" i="0">
                <a:solidFill>
                  <a:srgbClr val="F6792A"/>
                </a:solidFill>
                <a:latin typeface="PT Sans Pro Extra Bold" panose="020B0503020203020204" pitchFamily="34" charset="77"/>
                <a:cs typeface="Phosphate Inline" panose="02000506050000020004"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FA9FBE82-6B40-EB46-BFAC-86ECBDF81772}"/>
              </a:ext>
            </a:extLst>
          </p:cNvPr>
          <p:cNvSpPr>
            <a:spLocks noGrp="1"/>
          </p:cNvSpPr>
          <p:nvPr>
            <p:ph idx="1"/>
          </p:nvPr>
        </p:nvSpPr>
        <p:spPr>
          <a:xfrm>
            <a:off x="3355615" y="1773373"/>
            <a:ext cx="8314038" cy="4351338"/>
          </a:xfrm>
        </p:spPr>
        <p:txBody>
          <a:bodyPr/>
          <a:lstStyle>
            <a:lvl1pPr>
              <a:defRPr b="0" i="0">
                <a:solidFill>
                  <a:schemeClr val="tx1"/>
                </a:solidFill>
                <a:latin typeface="Helvetica" pitchFamily="2" charset="0"/>
              </a:defRPr>
            </a:lvl1pPr>
            <a:lvl2pPr>
              <a:defRPr b="0" i="0">
                <a:solidFill>
                  <a:schemeClr val="tx1"/>
                </a:solidFill>
                <a:latin typeface="Helvetica" pitchFamily="2" charset="0"/>
              </a:defRPr>
            </a:lvl2pPr>
            <a:lvl3pPr>
              <a:defRPr b="0" i="0">
                <a:solidFill>
                  <a:schemeClr val="tx1"/>
                </a:solidFill>
                <a:latin typeface="Helvetica" pitchFamily="2" charset="0"/>
              </a:defRPr>
            </a:lvl3pPr>
            <a:lvl4pPr>
              <a:defRPr b="0" i="0">
                <a:solidFill>
                  <a:schemeClr val="tx1"/>
                </a:solidFill>
                <a:latin typeface="Helvetica" pitchFamily="2" charset="0"/>
              </a:defRPr>
            </a:lvl4pPr>
            <a:lvl5pPr>
              <a:defRPr b="0" i="0">
                <a:solidFill>
                  <a:schemeClr val="tx1"/>
                </a:solidFill>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8283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C45DC-3D38-E245-A95E-E4D41771B1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DF3FEE-A69B-3743-BDA8-E54811A68D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1CD858B-74F4-B946-A0AB-99296B0C94EE}"/>
              </a:ext>
            </a:extLst>
          </p:cNvPr>
          <p:cNvSpPr>
            <a:spLocks noGrp="1"/>
          </p:cNvSpPr>
          <p:nvPr>
            <p:ph type="dt" sz="half" idx="10"/>
          </p:nvPr>
        </p:nvSpPr>
        <p:spPr/>
        <p:txBody>
          <a:bodyPr/>
          <a:lstStyle/>
          <a:p>
            <a:fld id="{E2764D59-83E9-994E-B04E-4CE9FA97706C}" type="datetimeFigureOut">
              <a:rPr lang="en-US" smtClean="0"/>
              <a:t>5/20/19</a:t>
            </a:fld>
            <a:endParaRPr lang="en-US"/>
          </a:p>
        </p:txBody>
      </p:sp>
      <p:sp>
        <p:nvSpPr>
          <p:cNvPr id="5" name="Footer Placeholder 4">
            <a:extLst>
              <a:ext uri="{FF2B5EF4-FFF2-40B4-BE49-F238E27FC236}">
                <a16:creationId xmlns:a16="http://schemas.microsoft.com/office/drawing/2014/main" id="{7676270E-8EBD-344B-A0AC-7911ECB45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56FB11-5855-A94B-B2C4-DBF334852237}"/>
              </a:ext>
            </a:extLst>
          </p:cNvPr>
          <p:cNvSpPr>
            <a:spLocks noGrp="1"/>
          </p:cNvSpPr>
          <p:nvPr>
            <p:ph type="sldNum" sz="quarter" idx="12"/>
          </p:nvPr>
        </p:nvSpPr>
        <p:spPr/>
        <p:txBody>
          <a:bodyPr/>
          <a:lstStyle/>
          <a:p>
            <a:fld id="{B61F2E6B-EC1E-ED4F-B827-C5E5D1796E21}" type="slidenum">
              <a:rPr lang="en-US" smtClean="0"/>
              <a:t>‹#›</a:t>
            </a:fld>
            <a:endParaRPr lang="en-US"/>
          </a:p>
        </p:txBody>
      </p:sp>
    </p:spTree>
    <p:extLst>
      <p:ext uri="{BB962C8B-B14F-4D97-AF65-F5344CB8AC3E}">
        <p14:creationId xmlns:p14="http://schemas.microsoft.com/office/powerpoint/2010/main" val="830792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9AA6E5-743C-F445-BC16-2C16526A7636}"/>
              </a:ext>
            </a:extLst>
          </p:cNvPr>
          <p:cNvSpPr>
            <a:spLocks noGrp="1"/>
          </p:cNvSpPr>
          <p:nvPr>
            <p:ph sz="half" idx="1"/>
          </p:nvPr>
        </p:nvSpPr>
        <p:spPr>
          <a:xfrm>
            <a:off x="3355614" y="1825625"/>
            <a:ext cx="4109161"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CFD3439-D30B-5441-B8EC-00677EB9D22E}"/>
              </a:ext>
            </a:extLst>
          </p:cNvPr>
          <p:cNvSpPr>
            <a:spLocks noGrp="1"/>
          </p:cNvSpPr>
          <p:nvPr>
            <p:ph sz="half" idx="2"/>
          </p:nvPr>
        </p:nvSpPr>
        <p:spPr>
          <a:xfrm>
            <a:off x="7621293" y="1825625"/>
            <a:ext cx="4414188"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54537D61-8408-0141-AF58-C2FB37DA2F07}"/>
              </a:ext>
            </a:extLst>
          </p:cNvPr>
          <p:cNvSpPr txBox="1">
            <a:spLocks/>
          </p:cNvSpPr>
          <p:nvPr userDrawn="1"/>
        </p:nvSpPr>
        <p:spPr>
          <a:xfrm>
            <a:off x="3355615" y="339000"/>
            <a:ext cx="840313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681053"/>
                </a:solidFill>
                <a:latin typeface="Phosphate Inline" panose="02000506050000020004" pitchFamily="2" charset="77"/>
                <a:ea typeface="+mj-ea"/>
                <a:cs typeface="Phosphate Inline" panose="02000506050000020004"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452702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03CAD-14C4-9B49-89B9-32234905BB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D85101-5A5E-1342-9D0F-610C1A293C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EC457F8-E0FE-5043-8390-8E1662BAE1E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E8ECE8-A09A-BF4E-8D4F-ABFAEE0A17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BCFABF-94B4-394A-AF82-7F2299B5FD8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78F6A2-1F8A-8147-A7D4-F3EBEAEB4F3A}"/>
              </a:ext>
            </a:extLst>
          </p:cNvPr>
          <p:cNvSpPr>
            <a:spLocks noGrp="1"/>
          </p:cNvSpPr>
          <p:nvPr>
            <p:ph type="dt" sz="half" idx="10"/>
          </p:nvPr>
        </p:nvSpPr>
        <p:spPr/>
        <p:txBody>
          <a:bodyPr/>
          <a:lstStyle/>
          <a:p>
            <a:fld id="{E2764D59-83E9-994E-B04E-4CE9FA97706C}" type="datetimeFigureOut">
              <a:rPr lang="en-US" smtClean="0"/>
              <a:t>5/20/19</a:t>
            </a:fld>
            <a:endParaRPr lang="en-US"/>
          </a:p>
        </p:txBody>
      </p:sp>
      <p:sp>
        <p:nvSpPr>
          <p:cNvPr id="8" name="Footer Placeholder 7">
            <a:extLst>
              <a:ext uri="{FF2B5EF4-FFF2-40B4-BE49-F238E27FC236}">
                <a16:creationId xmlns:a16="http://schemas.microsoft.com/office/drawing/2014/main" id="{99B8DACA-826F-C44E-8EB9-3B2B8FD2BF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BD4D90-9A2E-744E-B77E-EE9EDB6D0977}"/>
              </a:ext>
            </a:extLst>
          </p:cNvPr>
          <p:cNvSpPr>
            <a:spLocks noGrp="1"/>
          </p:cNvSpPr>
          <p:nvPr>
            <p:ph type="sldNum" sz="quarter" idx="12"/>
          </p:nvPr>
        </p:nvSpPr>
        <p:spPr/>
        <p:txBody>
          <a:bodyPr/>
          <a:lstStyle/>
          <a:p>
            <a:fld id="{B61F2E6B-EC1E-ED4F-B827-C5E5D1796E21}" type="slidenum">
              <a:rPr lang="en-US" smtClean="0"/>
              <a:t>‹#›</a:t>
            </a:fld>
            <a:endParaRPr lang="en-US"/>
          </a:p>
        </p:txBody>
      </p:sp>
    </p:spTree>
    <p:extLst>
      <p:ext uri="{BB962C8B-B14F-4D97-AF65-F5344CB8AC3E}">
        <p14:creationId xmlns:p14="http://schemas.microsoft.com/office/powerpoint/2010/main" val="3660624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4DB53-E962-E148-8200-9D209803C9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D220B4-2A43-2442-9A80-C9E097F12AC5}"/>
              </a:ext>
            </a:extLst>
          </p:cNvPr>
          <p:cNvSpPr>
            <a:spLocks noGrp="1"/>
          </p:cNvSpPr>
          <p:nvPr>
            <p:ph type="dt" sz="half" idx="10"/>
          </p:nvPr>
        </p:nvSpPr>
        <p:spPr/>
        <p:txBody>
          <a:bodyPr/>
          <a:lstStyle/>
          <a:p>
            <a:fld id="{E2764D59-83E9-994E-B04E-4CE9FA97706C}" type="datetimeFigureOut">
              <a:rPr lang="en-US" smtClean="0"/>
              <a:t>5/20/19</a:t>
            </a:fld>
            <a:endParaRPr lang="en-US"/>
          </a:p>
        </p:txBody>
      </p:sp>
      <p:sp>
        <p:nvSpPr>
          <p:cNvPr id="4" name="Footer Placeholder 3">
            <a:extLst>
              <a:ext uri="{FF2B5EF4-FFF2-40B4-BE49-F238E27FC236}">
                <a16:creationId xmlns:a16="http://schemas.microsoft.com/office/drawing/2014/main" id="{32461B9D-A724-6F41-80F2-92393224AE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ADFB82-12C4-3449-A2AC-61D37AED2D6E}"/>
              </a:ext>
            </a:extLst>
          </p:cNvPr>
          <p:cNvSpPr>
            <a:spLocks noGrp="1"/>
          </p:cNvSpPr>
          <p:nvPr>
            <p:ph type="sldNum" sz="quarter" idx="12"/>
          </p:nvPr>
        </p:nvSpPr>
        <p:spPr/>
        <p:txBody>
          <a:bodyPr/>
          <a:lstStyle/>
          <a:p>
            <a:fld id="{B61F2E6B-EC1E-ED4F-B827-C5E5D1796E21}" type="slidenum">
              <a:rPr lang="en-US" smtClean="0"/>
              <a:t>‹#›</a:t>
            </a:fld>
            <a:endParaRPr lang="en-US"/>
          </a:p>
        </p:txBody>
      </p:sp>
    </p:spTree>
    <p:extLst>
      <p:ext uri="{BB962C8B-B14F-4D97-AF65-F5344CB8AC3E}">
        <p14:creationId xmlns:p14="http://schemas.microsoft.com/office/powerpoint/2010/main" val="4143688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5D0DF2-EB0A-4C45-8017-EDBDA20BA13F}"/>
              </a:ext>
            </a:extLst>
          </p:cNvPr>
          <p:cNvSpPr>
            <a:spLocks noGrp="1"/>
          </p:cNvSpPr>
          <p:nvPr>
            <p:ph type="dt" sz="half" idx="10"/>
          </p:nvPr>
        </p:nvSpPr>
        <p:spPr/>
        <p:txBody>
          <a:bodyPr/>
          <a:lstStyle/>
          <a:p>
            <a:fld id="{E2764D59-83E9-994E-B04E-4CE9FA97706C}" type="datetimeFigureOut">
              <a:rPr lang="en-US" smtClean="0"/>
              <a:t>5/20/19</a:t>
            </a:fld>
            <a:endParaRPr lang="en-US"/>
          </a:p>
        </p:txBody>
      </p:sp>
      <p:sp>
        <p:nvSpPr>
          <p:cNvPr id="3" name="Footer Placeholder 2">
            <a:extLst>
              <a:ext uri="{FF2B5EF4-FFF2-40B4-BE49-F238E27FC236}">
                <a16:creationId xmlns:a16="http://schemas.microsoft.com/office/drawing/2014/main" id="{AB0C8809-FCA5-DB4D-BBA2-DE5F74EC00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7C2A12-D29C-1E49-890A-65AE040106CD}"/>
              </a:ext>
            </a:extLst>
          </p:cNvPr>
          <p:cNvSpPr>
            <a:spLocks noGrp="1"/>
          </p:cNvSpPr>
          <p:nvPr>
            <p:ph type="sldNum" sz="quarter" idx="12"/>
          </p:nvPr>
        </p:nvSpPr>
        <p:spPr/>
        <p:txBody>
          <a:bodyPr/>
          <a:lstStyle/>
          <a:p>
            <a:fld id="{B61F2E6B-EC1E-ED4F-B827-C5E5D1796E21}" type="slidenum">
              <a:rPr lang="en-US" smtClean="0"/>
              <a:t>‹#›</a:t>
            </a:fld>
            <a:endParaRPr lang="en-US"/>
          </a:p>
        </p:txBody>
      </p:sp>
    </p:spTree>
    <p:extLst>
      <p:ext uri="{BB962C8B-B14F-4D97-AF65-F5344CB8AC3E}">
        <p14:creationId xmlns:p14="http://schemas.microsoft.com/office/powerpoint/2010/main" val="843003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63019-1D30-D54D-BF84-F659EC9AA5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A00C8A-2C9B-D443-9070-A6D5157202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FB180-DE3D-7F41-B4B3-338BAA13B1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D73787-542A-3241-AE99-B32EC67D5FB3}"/>
              </a:ext>
            </a:extLst>
          </p:cNvPr>
          <p:cNvSpPr>
            <a:spLocks noGrp="1"/>
          </p:cNvSpPr>
          <p:nvPr>
            <p:ph type="dt" sz="half" idx="10"/>
          </p:nvPr>
        </p:nvSpPr>
        <p:spPr/>
        <p:txBody>
          <a:bodyPr/>
          <a:lstStyle/>
          <a:p>
            <a:fld id="{E2764D59-83E9-994E-B04E-4CE9FA97706C}" type="datetimeFigureOut">
              <a:rPr lang="en-US" smtClean="0"/>
              <a:t>5/20/19</a:t>
            </a:fld>
            <a:endParaRPr lang="en-US"/>
          </a:p>
        </p:txBody>
      </p:sp>
      <p:sp>
        <p:nvSpPr>
          <p:cNvPr id="6" name="Footer Placeholder 5">
            <a:extLst>
              <a:ext uri="{FF2B5EF4-FFF2-40B4-BE49-F238E27FC236}">
                <a16:creationId xmlns:a16="http://schemas.microsoft.com/office/drawing/2014/main" id="{D20BA26D-4C9A-1046-8B49-409C419E9A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CA5E22-4A50-4E4D-8B94-73ED6837BD0E}"/>
              </a:ext>
            </a:extLst>
          </p:cNvPr>
          <p:cNvSpPr>
            <a:spLocks noGrp="1"/>
          </p:cNvSpPr>
          <p:nvPr>
            <p:ph type="sldNum" sz="quarter" idx="12"/>
          </p:nvPr>
        </p:nvSpPr>
        <p:spPr/>
        <p:txBody>
          <a:bodyPr/>
          <a:lstStyle/>
          <a:p>
            <a:fld id="{B61F2E6B-EC1E-ED4F-B827-C5E5D1796E21}" type="slidenum">
              <a:rPr lang="en-US" smtClean="0"/>
              <a:t>‹#›</a:t>
            </a:fld>
            <a:endParaRPr lang="en-US"/>
          </a:p>
        </p:txBody>
      </p:sp>
    </p:spTree>
    <p:extLst>
      <p:ext uri="{BB962C8B-B14F-4D97-AF65-F5344CB8AC3E}">
        <p14:creationId xmlns:p14="http://schemas.microsoft.com/office/powerpoint/2010/main" val="3138309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616BD-52F8-2E40-BC83-AC0534A4C6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F324CE-8FAF-6842-B41B-4FD447E3D8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777945-8A96-1B48-8B46-A9C58B5361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3A485D-8AFA-AD4C-BCA4-14119861B8F8}"/>
              </a:ext>
            </a:extLst>
          </p:cNvPr>
          <p:cNvSpPr>
            <a:spLocks noGrp="1"/>
          </p:cNvSpPr>
          <p:nvPr>
            <p:ph type="dt" sz="half" idx="10"/>
          </p:nvPr>
        </p:nvSpPr>
        <p:spPr/>
        <p:txBody>
          <a:bodyPr/>
          <a:lstStyle/>
          <a:p>
            <a:fld id="{E2764D59-83E9-994E-B04E-4CE9FA97706C}" type="datetimeFigureOut">
              <a:rPr lang="en-US" smtClean="0"/>
              <a:t>5/20/19</a:t>
            </a:fld>
            <a:endParaRPr lang="en-US"/>
          </a:p>
        </p:txBody>
      </p:sp>
      <p:sp>
        <p:nvSpPr>
          <p:cNvPr id="6" name="Footer Placeholder 5">
            <a:extLst>
              <a:ext uri="{FF2B5EF4-FFF2-40B4-BE49-F238E27FC236}">
                <a16:creationId xmlns:a16="http://schemas.microsoft.com/office/drawing/2014/main" id="{64DFB86B-A597-164E-9215-ABF8E95BF2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D3CAF1-C8D3-B74B-8DC1-F7B7E4780D95}"/>
              </a:ext>
            </a:extLst>
          </p:cNvPr>
          <p:cNvSpPr>
            <a:spLocks noGrp="1"/>
          </p:cNvSpPr>
          <p:nvPr>
            <p:ph type="sldNum" sz="quarter" idx="12"/>
          </p:nvPr>
        </p:nvSpPr>
        <p:spPr/>
        <p:txBody>
          <a:bodyPr/>
          <a:lstStyle/>
          <a:p>
            <a:fld id="{B61F2E6B-EC1E-ED4F-B827-C5E5D1796E21}" type="slidenum">
              <a:rPr lang="en-US" smtClean="0"/>
              <a:t>‹#›</a:t>
            </a:fld>
            <a:endParaRPr lang="en-US"/>
          </a:p>
        </p:txBody>
      </p:sp>
    </p:spTree>
    <p:extLst>
      <p:ext uri="{BB962C8B-B14F-4D97-AF65-F5344CB8AC3E}">
        <p14:creationId xmlns:p14="http://schemas.microsoft.com/office/powerpoint/2010/main" val="2692012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D9F7A0-671C-D643-93B5-E4B6973AD9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9A84E0-DBC4-2746-9F67-48B07148D7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4F9469-0F74-9F4D-A4EF-C083AC766C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764D59-83E9-994E-B04E-4CE9FA97706C}" type="datetimeFigureOut">
              <a:rPr lang="en-US" smtClean="0"/>
              <a:t>5/20/19</a:t>
            </a:fld>
            <a:endParaRPr lang="en-US"/>
          </a:p>
        </p:txBody>
      </p:sp>
      <p:sp>
        <p:nvSpPr>
          <p:cNvPr id="5" name="Footer Placeholder 4">
            <a:extLst>
              <a:ext uri="{FF2B5EF4-FFF2-40B4-BE49-F238E27FC236}">
                <a16:creationId xmlns:a16="http://schemas.microsoft.com/office/drawing/2014/main" id="{8B29B393-F57B-F44E-9EEF-AB7E45C5F9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A65006-22D7-4944-9711-5704257822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1F2E6B-EC1E-ED4F-B827-C5E5D1796E21}" type="slidenum">
              <a:rPr lang="en-US" smtClean="0"/>
              <a:t>‹#›</a:t>
            </a:fld>
            <a:endParaRPr lang="en-US"/>
          </a:p>
        </p:txBody>
      </p:sp>
    </p:spTree>
    <p:extLst>
      <p:ext uri="{BB962C8B-B14F-4D97-AF65-F5344CB8AC3E}">
        <p14:creationId xmlns:p14="http://schemas.microsoft.com/office/powerpoint/2010/main" val="8281885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7.jpg"/><Relationship Id="rId7" Type="http://schemas.openxmlformats.org/officeDocument/2006/relationships/image" Target="../media/image11.t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tif"/><Relationship Id="rId5" Type="http://schemas.openxmlformats.org/officeDocument/2006/relationships/image" Target="../media/image9.tif"/><Relationship Id="rId4" Type="http://schemas.openxmlformats.org/officeDocument/2006/relationships/image" Target="../media/image8.tif"/></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F8FBC1-2FA9-F64E-8ED4-B93C7B9540E3}"/>
              </a:ext>
            </a:extLst>
          </p:cNvPr>
          <p:cNvSpPr txBox="1"/>
          <p:nvPr/>
        </p:nvSpPr>
        <p:spPr>
          <a:xfrm>
            <a:off x="1953986" y="2590691"/>
            <a:ext cx="8284028" cy="1569660"/>
          </a:xfrm>
          <a:prstGeom prst="rect">
            <a:avLst/>
          </a:prstGeom>
          <a:noFill/>
        </p:spPr>
        <p:txBody>
          <a:bodyPr wrap="square" rtlCol="0">
            <a:spAutoFit/>
          </a:bodyPr>
          <a:lstStyle/>
          <a:p>
            <a:pPr algn="ctr"/>
            <a:r>
              <a:rPr lang="en-US" sz="4800" b="1" dirty="0">
                <a:solidFill>
                  <a:srgbClr val="F6792A"/>
                </a:solidFill>
                <a:latin typeface="PT Sans Pro Extra Bold" panose="020B0503020203020204" pitchFamily="34" charset="77"/>
              </a:rPr>
              <a:t>Welcome to the</a:t>
            </a:r>
          </a:p>
          <a:p>
            <a:pPr algn="ctr"/>
            <a:r>
              <a:rPr lang="en-US" sz="4800" b="1" dirty="0">
                <a:solidFill>
                  <a:srgbClr val="F6792A"/>
                </a:solidFill>
                <a:latin typeface="PT Sans Pro Extra Bold" panose="020B0503020203020204" pitchFamily="34" charset="77"/>
              </a:rPr>
              <a:t>African Heritage Diet</a:t>
            </a:r>
          </a:p>
        </p:txBody>
      </p:sp>
      <p:pic>
        <p:nvPicPr>
          <p:cNvPr id="8" name="Picture 7">
            <a:extLst>
              <a:ext uri="{FF2B5EF4-FFF2-40B4-BE49-F238E27FC236}">
                <a16:creationId xmlns:a16="http://schemas.microsoft.com/office/drawing/2014/main" id="{6219D24E-4937-BC44-A057-8FF379CDFF72}"/>
              </a:ext>
            </a:extLst>
          </p:cNvPr>
          <p:cNvPicPr>
            <a:picLocks noChangeAspect="1"/>
          </p:cNvPicPr>
          <p:nvPr/>
        </p:nvPicPr>
        <p:blipFill>
          <a:blip r:embed="rId3"/>
          <a:stretch>
            <a:fillRect/>
          </a:stretch>
        </p:blipFill>
        <p:spPr>
          <a:xfrm>
            <a:off x="4814409" y="1162050"/>
            <a:ext cx="2563183" cy="955998"/>
          </a:xfrm>
          <a:prstGeom prst="rect">
            <a:avLst/>
          </a:prstGeom>
        </p:spPr>
      </p:pic>
      <p:sp>
        <p:nvSpPr>
          <p:cNvPr id="2" name="TextBox 1">
            <a:extLst>
              <a:ext uri="{FF2B5EF4-FFF2-40B4-BE49-F238E27FC236}">
                <a16:creationId xmlns:a16="http://schemas.microsoft.com/office/drawing/2014/main" id="{A3A4EC3E-5F29-E04F-B5DA-5B7336DE255E}"/>
              </a:ext>
            </a:extLst>
          </p:cNvPr>
          <p:cNvSpPr txBox="1"/>
          <p:nvPr/>
        </p:nvSpPr>
        <p:spPr>
          <a:xfrm>
            <a:off x="3831220" y="4317357"/>
            <a:ext cx="4490977" cy="646331"/>
          </a:xfrm>
          <a:prstGeom prst="rect">
            <a:avLst/>
          </a:prstGeom>
          <a:noFill/>
        </p:spPr>
        <p:txBody>
          <a:bodyPr wrap="square" rtlCol="0">
            <a:spAutoFit/>
          </a:bodyPr>
          <a:lstStyle/>
          <a:p>
            <a:pPr algn="ctr"/>
            <a:r>
              <a:rPr lang="en-US" sz="3600" dirty="0">
                <a:solidFill>
                  <a:srgbClr val="0B2A21"/>
                </a:solidFill>
                <a:latin typeface="PT Sans" panose="020B0503020203020204" pitchFamily="34" charset="77"/>
              </a:rPr>
              <a:t>Grocery Store Tour</a:t>
            </a:r>
          </a:p>
        </p:txBody>
      </p:sp>
    </p:spTree>
    <p:extLst>
      <p:ext uri="{BB962C8B-B14F-4D97-AF65-F5344CB8AC3E}">
        <p14:creationId xmlns:p14="http://schemas.microsoft.com/office/powerpoint/2010/main" val="3677625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1A88B-D3E2-7145-B250-50F9348C77FF}"/>
              </a:ext>
            </a:extLst>
          </p:cNvPr>
          <p:cNvSpPr>
            <a:spLocks noGrp="1"/>
          </p:cNvSpPr>
          <p:nvPr>
            <p:ph type="title"/>
          </p:nvPr>
        </p:nvSpPr>
        <p:spPr>
          <a:xfrm>
            <a:off x="433677" y="1173290"/>
            <a:ext cx="11310880" cy="915131"/>
          </a:xfrm>
        </p:spPr>
        <p:txBody>
          <a:bodyPr/>
          <a:lstStyle/>
          <a:p>
            <a:pPr algn="ctr"/>
            <a:r>
              <a:rPr lang="en-US" b="1" dirty="0">
                <a:latin typeface="PT Sans Pro Extra Bold" panose="020B0503020203020204" pitchFamily="34" charset="77"/>
              </a:rPr>
              <a:t>Southern Diet vs. African Heritage Diet</a:t>
            </a:r>
          </a:p>
        </p:txBody>
      </p:sp>
      <p:sp>
        <p:nvSpPr>
          <p:cNvPr id="3" name="Content Placeholder 2">
            <a:extLst>
              <a:ext uri="{FF2B5EF4-FFF2-40B4-BE49-F238E27FC236}">
                <a16:creationId xmlns:a16="http://schemas.microsoft.com/office/drawing/2014/main" id="{8EAF4301-88CB-C94D-9FC4-8492DE7D980F}"/>
              </a:ext>
            </a:extLst>
          </p:cNvPr>
          <p:cNvSpPr>
            <a:spLocks noGrp="1"/>
          </p:cNvSpPr>
          <p:nvPr>
            <p:ph idx="1"/>
          </p:nvPr>
        </p:nvSpPr>
        <p:spPr>
          <a:xfrm>
            <a:off x="837454" y="2404026"/>
            <a:ext cx="10503326" cy="4351338"/>
          </a:xfrm>
        </p:spPr>
        <p:txBody>
          <a:bodyPr/>
          <a:lstStyle/>
          <a:p>
            <a:pPr>
              <a:lnSpc>
                <a:spcPct val="100000"/>
              </a:lnSpc>
            </a:pPr>
            <a:r>
              <a:rPr lang="en-US" dirty="0">
                <a:latin typeface="PT Sans Pro" panose="020B0503020203020204" pitchFamily="34" charset="77"/>
              </a:rPr>
              <a:t>A </a:t>
            </a:r>
            <a:r>
              <a:rPr lang="en-US" b="1" dirty="0">
                <a:latin typeface="PT Sans Pro" panose="020B0503020203020204" pitchFamily="34" charset="77"/>
              </a:rPr>
              <a:t>“southern diet” </a:t>
            </a:r>
            <a:r>
              <a:rPr lang="en-US" dirty="0">
                <a:latin typeface="PT Sans Pro" panose="020B0503020203020204" pitchFamily="34" charset="77"/>
              </a:rPr>
              <a:t>or </a:t>
            </a:r>
            <a:r>
              <a:rPr lang="en-US" b="1" dirty="0">
                <a:latin typeface="PT Sans Pro" panose="020B0503020203020204" pitchFamily="34" charset="77"/>
              </a:rPr>
              <a:t>“soul food diet” </a:t>
            </a:r>
            <a:r>
              <a:rPr lang="en-US" dirty="0">
                <a:latin typeface="PT Sans Pro" panose="020B0503020203020204" pitchFamily="34" charset="77"/>
              </a:rPr>
              <a:t>of </a:t>
            </a:r>
            <a:r>
              <a:rPr lang="en-US" b="1" dirty="0">
                <a:latin typeface="PT Sans Pro" panose="020B0503020203020204" pitchFamily="34" charset="77"/>
              </a:rPr>
              <a:t>fried food, processed meats, added fats, and sugar sweetened beverages</a:t>
            </a:r>
            <a:r>
              <a:rPr lang="en-US" dirty="0">
                <a:latin typeface="PT Sans Pro" panose="020B0503020203020204" pitchFamily="34" charset="77"/>
              </a:rPr>
              <a:t> is often seen as the traditional diet for many African Americans. </a:t>
            </a:r>
          </a:p>
          <a:p>
            <a:endParaRPr lang="en-US" sz="800" dirty="0">
              <a:latin typeface="PT Sans Pro" panose="020B0503020203020204" pitchFamily="34" charset="77"/>
            </a:endParaRPr>
          </a:p>
          <a:p>
            <a:pPr>
              <a:lnSpc>
                <a:spcPct val="100000"/>
              </a:lnSpc>
            </a:pPr>
            <a:r>
              <a:rPr lang="en-US" dirty="0">
                <a:latin typeface="PT Sans Pro" panose="020B0503020203020204" pitchFamily="34" charset="77"/>
              </a:rPr>
              <a:t>But in fact, </a:t>
            </a:r>
            <a:r>
              <a:rPr lang="en-US" b="1" dirty="0">
                <a:latin typeface="PT Sans Pro" panose="020B0503020203020204" pitchFamily="34" charset="77"/>
              </a:rPr>
              <a:t>a healthier, more solidly traditional model</a:t>
            </a:r>
            <a:r>
              <a:rPr lang="en-US" dirty="0">
                <a:latin typeface="PT Sans Pro" panose="020B0503020203020204" pitchFamily="34" charset="77"/>
              </a:rPr>
              <a:t> can be found by looking to the foods brought to the New World by Africans, along with those they adopted.</a:t>
            </a:r>
          </a:p>
        </p:txBody>
      </p:sp>
      <p:pic>
        <p:nvPicPr>
          <p:cNvPr id="5" name="Picture 4">
            <a:extLst>
              <a:ext uri="{FF2B5EF4-FFF2-40B4-BE49-F238E27FC236}">
                <a16:creationId xmlns:a16="http://schemas.microsoft.com/office/drawing/2014/main" id="{A375111E-CB6D-C048-B146-E15B639FA491}"/>
              </a:ext>
            </a:extLst>
          </p:cNvPr>
          <p:cNvPicPr>
            <a:picLocks noChangeAspect="1"/>
          </p:cNvPicPr>
          <p:nvPr/>
        </p:nvPicPr>
        <p:blipFill>
          <a:blip r:embed="rId3"/>
          <a:stretch>
            <a:fillRect/>
          </a:stretch>
        </p:blipFill>
        <p:spPr>
          <a:xfrm>
            <a:off x="0" y="5719666"/>
            <a:ext cx="12178236" cy="2649894"/>
          </a:xfrm>
          <a:prstGeom prst="rect">
            <a:avLst/>
          </a:prstGeom>
        </p:spPr>
      </p:pic>
      <p:pic>
        <p:nvPicPr>
          <p:cNvPr id="6" name="Picture 5">
            <a:extLst>
              <a:ext uri="{FF2B5EF4-FFF2-40B4-BE49-F238E27FC236}">
                <a16:creationId xmlns:a16="http://schemas.microsoft.com/office/drawing/2014/main" id="{70726760-945E-D343-BFBE-0C250965AC3A}"/>
              </a:ext>
            </a:extLst>
          </p:cNvPr>
          <p:cNvPicPr>
            <a:picLocks noChangeAspect="1"/>
          </p:cNvPicPr>
          <p:nvPr/>
        </p:nvPicPr>
        <p:blipFill>
          <a:blip r:embed="rId4"/>
          <a:stretch>
            <a:fillRect/>
          </a:stretch>
        </p:blipFill>
        <p:spPr>
          <a:xfrm>
            <a:off x="5267930" y="245124"/>
            <a:ext cx="1642375" cy="612561"/>
          </a:xfrm>
          <a:prstGeom prst="rect">
            <a:avLst/>
          </a:prstGeom>
        </p:spPr>
      </p:pic>
    </p:spTree>
    <p:extLst>
      <p:ext uri="{BB962C8B-B14F-4D97-AF65-F5344CB8AC3E}">
        <p14:creationId xmlns:p14="http://schemas.microsoft.com/office/powerpoint/2010/main" val="2542719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E88611-390C-0848-A0BB-17346EB6B685}"/>
              </a:ext>
            </a:extLst>
          </p:cNvPr>
          <p:cNvPicPr>
            <a:picLocks noChangeAspect="1"/>
          </p:cNvPicPr>
          <p:nvPr/>
        </p:nvPicPr>
        <p:blipFill rotWithShape="1">
          <a:blip r:embed="rId3"/>
          <a:srcRect l="8787" r="7879" b="37191"/>
          <a:stretch/>
        </p:blipFill>
        <p:spPr>
          <a:xfrm rot="5400000">
            <a:off x="-2328216" y="2328216"/>
            <a:ext cx="6858000" cy="2201568"/>
          </a:xfrm>
          <a:prstGeom prst="rect">
            <a:avLst/>
          </a:prstGeom>
        </p:spPr>
      </p:pic>
      <p:pic>
        <p:nvPicPr>
          <p:cNvPr id="13" name="Picture 12">
            <a:extLst>
              <a:ext uri="{FF2B5EF4-FFF2-40B4-BE49-F238E27FC236}">
                <a16:creationId xmlns:a16="http://schemas.microsoft.com/office/drawing/2014/main" id="{875CB383-A394-8C4F-88DC-FE53629E90A0}"/>
              </a:ext>
            </a:extLst>
          </p:cNvPr>
          <p:cNvPicPr>
            <a:picLocks noChangeAspect="1"/>
          </p:cNvPicPr>
          <p:nvPr/>
        </p:nvPicPr>
        <p:blipFill rotWithShape="1">
          <a:blip r:embed="rId4"/>
          <a:srcRect l="9292" r="7375" b="35451"/>
          <a:stretch/>
        </p:blipFill>
        <p:spPr>
          <a:xfrm rot="16200000">
            <a:off x="7730100" y="2396099"/>
            <a:ext cx="6858000" cy="2065801"/>
          </a:xfrm>
          <a:prstGeom prst="rect">
            <a:avLst/>
          </a:prstGeom>
        </p:spPr>
      </p:pic>
      <p:pic>
        <p:nvPicPr>
          <p:cNvPr id="15" name="Picture 14">
            <a:extLst>
              <a:ext uri="{FF2B5EF4-FFF2-40B4-BE49-F238E27FC236}">
                <a16:creationId xmlns:a16="http://schemas.microsoft.com/office/drawing/2014/main" id="{E3ED5853-95A8-1D46-A0C2-8AB1DF510C60}"/>
              </a:ext>
            </a:extLst>
          </p:cNvPr>
          <p:cNvPicPr>
            <a:picLocks noChangeAspect="1"/>
          </p:cNvPicPr>
          <p:nvPr/>
        </p:nvPicPr>
        <p:blipFill>
          <a:blip r:embed="rId5"/>
          <a:stretch>
            <a:fillRect/>
          </a:stretch>
        </p:blipFill>
        <p:spPr>
          <a:xfrm>
            <a:off x="3446318" y="0"/>
            <a:ext cx="5299364" cy="6858000"/>
          </a:xfrm>
          <a:prstGeom prst="rect">
            <a:avLst/>
          </a:prstGeom>
        </p:spPr>
      </p:pic>
    </p:spTree>
    <p:extLst>
      <p:ext uri="{BB962C8B-B14F-4D97-AF65-F5344CB8AC3E}">
        <p14:creationId xmlns:p14="http://schemas.microsoft.com/office/powerpoint/2010/main" val="296833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ED36A30-0A8B-914E-B5A8-318F86F0B923}"/>
              </a:ext>
            </a:extLst>
          </p:cNvPr>
          <p:cNvPicPr>
            <a:picLocks noChangeAspect="1"/>
          </p:cNvPicPr>
          <p:nvPr/>
        </p:nvPicPr>
        <p:blipFill rotWithShape="1">
          <a:blip r:embed="rId3"/>
          <a:srcRect t="8669"/>
          <a:stretch/>
        </p:blipFill>
        <p:spPr>
          <a:xfrm>
            <a:off x="11874" y="6106040"/>
            <a:ext cx="12154486" cy="3340513"/>
          </a:xfrm>
          <a:prstGeom prst="rect">
            <a:avLst/>
          </a:prstGeom>
        </p:spPr>
      </p:pic>
      <p:pic>
        <p:nvPicPr>
          <p:cNvPr id="11" name="Picture 10">
            <a:extLst>
              <a:ext uri="{FF2B5EF4-FFF2-40B4-BE49-F238E27FC236}">
                <a16:creationId xmlns:a16="http://schemas.microsoft.com/office/drawing/2014/main" id="{26D0EC64-5D5E-1B48-A811-FD8FFC3BD59A}"/>
              </a:ext>
            </a:extLst>
          </p:cNvPr>
          <p:cNvPicPr>
            <a:picLocks noChangeAspect="1"/>
          </p:cNvPicPr>
          <p:nvPr/>
        </p:nvPicPr>
        <p:blipFill>
          <a:blip r:embed="rId4"/>
          <a:stretch>
            <a:fillRect/>
          </a:stretch>
        </p:blipFill>
        <p:spPr>
          <a:xfrm>
            <a:off x="8754325" y="4098323"/>
            <a:ext cx="2834297" cy="1938738"/>
          </a:xfrm>
          <a:prstGeom prst="rect">
            <a:avLst/>
          </a:prstGeom>
        </p:spPr>
      </p:pic>
      <p:pic>
        <p:nvPicPr>
          <p:cNvPr id="9" name="Picture 8">
            <a:extLst>
              <a:ext uri="{FF2B5EF4-FFF2-40B4-BE49-F238E27FC236}">
                <a16:creationId xmlns:a16="http://schemas.microsoft.com/office/drawing/2014/main" id="{8EEC4C80-6EBE-8544-B9DB-E5B508DFDDFF}"/>
              </a:ext>
            </a:extLst>
          </p:cNvPr>
          <p:cNvPicPr>
            <a:picLocks noChangeAspect="1"/>
          </p:cNvPicPr>
          <p:nvPr/>
        </p:nvPicPr>
        <p:blipFill>
          <a:blip r:embed="rId5"/>
          <a:stretch>
            <a:fillRect/>
          </a:stretch>
        </p:blipFill>
        <p:spPr>
          <a:xfrm>
            <a:off x="2869324" y="4098323"/>
            <a:ext cx="2777412" cy="1793745"/>
          </a:xfrm>
          <a:prstGeom prst="rect">
            <a:avLst/>
          </a:prstGeom>
        </p:spPr>
      </p:pic>
      <p:sp>
        <p:nvSpPr>
          <p:cNvPr id="3" name="Content Placeholder 2">
            <a:extLst>
              <a:ext uri="{FF2B5EF4-FFF2-40B4-BE49-F238E27FC236}">
                <a16:creationId xmlns:a16="http://schemas.microsoft.com/office/drawing/2014/main" id="{D20EC38F-129F-E944-BED8-529C846D9289}"/>
              </a:ext>
            </a:extLst>
          </p:cNvPr>
          <p:cNvSpPr>
            <a:spLocks noGrp="1"/>
          </p:cNvSpPr>
          <p:nvPr>
            <p:ph idx="1"/>
          </p:nvPr>
        </p:nvSpPr>
        <p:spPr>
          <a:xfrm>
            <a:off x="593753" y="2258564"/>
            <a:ext cx="11041520" cy="4235710"/>
          </a:xfrm>
        </p:spPr>
        <p:txBody>
          <a:bodyPr numCol="2">
            <a:normAutofit fontScale="85000" lnSpcReduction="20000"/>
          </a:bodyPr>
          <a:lstStyle/>
          <a:p>
            <a:pPr marL="0" indent="0">
              <a:buNone/>
            </a:pPr>
            <a:r>
              <a:rPr lang="en-US" b="1" dirty="0"/>
              <a:t>Africa</a:t>
            </a:r>
          </a:p>
          <a:p>
            <a:pPr marL="0" indent="0">
              <a:lnSpc>
                <a:spcPct val="100000"/>
              </a:lnSpc>
              <a:spcBef>
                <a:spcPts val="600"/>
              </a:spcBef>
              <a:buNone/>
            </a:pPr>
            <a:r>
              <a:rPr lang="en-US" sz="2000" i="1" dirty="0"/>
              <a:t>Peanut Soup</a:t>
            </a:r>
          </a:p>
          <a:p>
            <a:pPr marL="0" indent="0">
              <a:lnSpc>
                <a:spcPct val="100000"/>
              </a:lnSpc>
              <a:spcBef>
                <a:spcPts val="600"/>
              </a:spcBef>
              <a:buNone/>
            </a:pPr>
            <a:r>
              <a:rPr lang="en-US" sz="2000" i="1" dirty="0"/>
              <a:t>Chicken Yassa</a:t>
            </a:r>
          </a:p>
          <a:p>
            <a:pPr marL="0" indent="0">
              <a:lnSpc>
                <a:spcPct val="100000"/>
              </a:lnSpc>
              <a:spcBef>
                <a:spcPts val="600"/>
              </a:spcBef>
              <a:buNone/>
            </a:pPr>
            <a:r>
              <a:rPr lang="en-US" sz="2000" i="1" dirty="0"/>
              <a:t>Jollof Rice</a:t>
            </a:r>
          </a:p>
          <a:p>
            <a:endParaRPr lang="en-US" b="1" dirty="0"/>
          </a:p>
          <a:p>
            <a:endParaRPr lang="en-US" b="1" dirty="0"/>
          </a:p>
          <a:p>
            <a:pPr marL="0" indent="0">
              <a:buNone/>
            </a:pPr>
            <a:r>
              <a:rPr lang="en-US" b="1" dirty="0"/>
              <a:t>South America</a:t>
            </a:r>
          </a:p>
          <a:p>
            <a:pPr marL="0" indent="0">
              <a:spcBef>
                <a:spcPts val="600"/>
              </a:spcBef>
              <a:buNone/>
            </a:pPr>
            <a:r>
              <a:rPr lang="en-US" sz="2000" i="1" dirty="0"/>
              <a:t>Vegetable Rice Soup</a:t>
            </a:r>
          </a:p>
          <a:p>
            <a:pPr marL="0" indent="0">
              <a:spcBef>
                <a:spcPts val="600"/>
              </a:spcBef>
              <a:buNone/>
            </a:pPr>
            <a:r>
              <a:rPr lang="en-US" sz="2000" i="1" dirty="0"/>
              <a:t>Black Beans &amp; Rice</a:t>
            </a:r>
          </a:p>
          <a:p>
            <a:pPr marL="0" indent="0">
              <a:spcBef>
                <a:spcPts val="600"/>
              </a:spcBef>
              <a:buNone/>
            </a:pPr>
            <a:r>
              <a:rPr lang="en-US" sz="2000" i="1" dirty="0" err="1"/>
              <a:t>Moqueca</a:t>
            </a:r>
            <a:r>
              <a:rPr lang="en-US" sz="2000" i="1" dirty="0"/>
              <a:t> De </a:t>
            </a:r>
            <a:r>
              <a:rPr lang="en-US" sz="2000" i="1" dirty="0" err="1"/>
              <a:t>Peixe</a:t>
            </a:r>
            <a:endParaRPr lang="en-US" sz="2000" i="1" dirty="0"/>
          </a:p>
          <a:p>
            <a:pPr marL="0" indent="0">
              <a:buNone/>
            </a:pPr>
            <a:endParaRPr lang="en-US" b="1" dirty="0"/>
          </a:p>
          <a:p>
            <a:pPr marL="0" indent="0">
              <a:buNone/>
            </a:pPr>
            <a:endParaRPr lang="en-US" b="1" dirty="0"/>
          </a:p>
          <a:p>
            <a:pPr marL="0" indent="0">
              <a:buNone/>
            </a:pPr>
            <a:r>
              <a:rPr lang="en-US" b="1" dirty="0"/>
              <a:t>American South</a:t>
            </a:r>
          </a:p>
          <a:p>
            <a:pPr marL="0" indent="0">
              <a:spcBef>
                <a:spcPts val="600"/>
              </a:spcBef>
              <a:buNone/>
            </a:pPr>
            <a:r>
              <a:rPr lang="en-US" sz="2200" i="1" dirty="0"/>
              <a:t>Shrimp Gumbo </a:t>
            </a:r>
          </a:p>
          <a:p>
            <a:pPr marL="0" indent="0">
              <a:spcBef>
                <a:spcPts val="600"/>
              </a:spcBef>
              <a:buNone/>
            </a:pPr>
            <a:r>
              <a:rPr lang="en-US" sz="2200" i="1" dirty="0" err="1"/>
              <a:t>Hoppin</a:t>
            </a:r>
            <a:r>
              <a:rPr lang="en-US" sz="2200" i="1" dirty="0"/>
              <a:t>’ John</a:t>
            </a:r>
          </a:p>
          <a:p>
            <a:pPr marL="0" indent="0">
              <a:spcBef>
                <a:spcPts val="600"/>
              </a:spcBef>
              <a:buNone/>
            </a:pPr>
            <a:r>
              <a:rPr lang="en-US" sz="2200" i="1" dirty="0"/>
              <a:t>Collards</a:t>
            </a:r>
          </a:p>
          <a:p>
            <a:pPr marL="0" indent="0">
              <a:spcBef>
                <a:spcPts val="600"/>
              </a:spcBef>
              <a:buNone/>
            </a:pPr>
            <a:r>
              <a:rPr lang="en-US" sz="2200" i="1" dirty="0"/>
              <a:t>Pecan Catfish </a:t>
            </a:r>
          </a:p>
          <a:p>
            <a:endParaRPr lang="en-US" b="1" dirty="0"/>
          </a:p>
          <a:p>
            <a:pPr marL="0" indent="0">
              <a:buNone/>
            </a:pPr>
            <a:r>
              <a:rPr lang="en-US" b="1" dirty="0"/>
              <a:t>Caribbean</a:t>
            </a:r>
          </a:p>
          <a:p>
            <a:pPr marL="0" indent="0">
              <a:spcBef>
                <a:spcPts val="600"/>
              </a:spcBef>
              <a:buNone/>
            </a:pPr>
            <a:r>
              <a:rPr lang="en-US" sz="2200" i="1" dirty="0"/>
              <a:t>Pumpkin Soup</a:t>
            </a:r>
          </a:p>
          <a:p>
            <a:pPr marL="0" indent="0">
              <a:lnSpc>
                <a:spcPct val="120000"/>
              </a:lnSpc>
              <a:spcBef>
                <a:spcPts val="600"/>
              </a:spcBef>
              <a:buNone/>
            </a:pPr>
            <a:r>
              <a:rPr lang="en-US" sz="2200" i="1" dirty="0"/>
              <a:t>Red Beans &amp; Rice </a:t>
            </a:r>
            <a:br>
              <a:rPr lang="en-US" sz="2200" i="1" dirty="0"/>
            </a:br>
            <a:r>
              <a:rPr lang="en-US" sz="2200" i="1" dirty="0"/>
              <a:t>with Coconut Milk</a:t>
            </a:r>
          </a:p>
          <a:p>
            <a:pPr marL="0" indent="0">
              <a:lnSpc>
                <a:spcPct val="120000"/>
              </a:lnSpc>
              <a:spcBef>
                <a:spcPts val="600"/>
              </a:spcBef>
              <a:buNone/>
            </a:pPr>
            <a:r>
              <a:rPr lang="en-US" sz="2200" i="1" dirty="0"/>
              <a:t>Snapper with Mango </a:t>
            </a:r>
            <a:br>
              <a:rPr lang="en-US" sz="2200" i="1" dirty="0"/>
            </a:br>
            <a:r>
              <a:rPr lang="en-US" sz="2200" i="1" dirty="0"/>
              <a:t>Lime Vinaigrette</a:t>
            </a:r>
          </a:p>
        </p:txBody>
      </p:sp>
      <p:pic>
        <p:nvPicPr>
          <p:cNvPr id="13" name="Picture 12">
            <a:extLst>
              <a:ext uri="{FF2B5EF4-FFF2-40B4-BE49-F238E27FC236}">
                <a16:creationId xmlns:a16="http://schemas.microsoft.com/office/drawing/2014/main" id="{2C581DD8-4328-B24B-B8F8-33189A8F7C50}"/>
              </a:ext>
            </a:extLst>
          </p:cNvPr>
          <p:cNvPicPr>
            <a:picLocks noChangeAspect="1"/>
          </p:cNvPicPr>
          <p:nvPr/>
        </p:nvPicPr>
        <p:blipFill>
          <a:blip r:embed="rId6"/>
          <a:stretch>
            <a:fillRect/>
          </a:stretch>
        </p:blipFill>
        <p:spPr>
          <a:xfrm>
            <a:off x="8725742" y="1981462"/>
            <a:ext cx="2891462" cy="1947721"/>
          </a:xfrm>
          <a:prstGeom prst="rect">
            <a:avLst/>
          </a:prstGeom>
        </p:spPr>
      </p:pic>
      <p:pic>
        <p:nvPicPr>
          <p:cNvPr id="7" name="Picture 6">
            <a:extLst>
              <a:ext uri="{FF2B5EF4-FFF2-40B4-BE49-F238E27FC236}">
                <a16:creationId xmlns:a16="http://schemas.microsoft.com/office/drawing/2014/main" id="{63E9DC77-5B0A-4D4E-BE63-BA05442CCB81}"/>
              </a:ext>
            </a:extLst>
          </p:cNvPr>
          <p:cNvPicPr>
            <a:picLocks noChangeAspect="1"/>
          </p:cNvPicPr>
          <p:nvPr/>
        </p:nvPicPr>
        <p:blipFill>
          <a:blip r:embed="rId7"/>
          <a:stretch>
            <a:fillRect/>
          </a:stretch>
        </p:blipFill>
        <p:spPr>
          <a:xfrm>
            <a:off x="2852379" y="1981462"/>
            <a:ext cx="2811303" cy="1902889"/>
          </a:xfrm>
          <a:prstGeom prst="rect">
            <a:avLst/>
          </a:prstGeom>
        </p:spPr>
      </p:pic>
      <p:sp>
        <p:nvSpPr>
          <p:cNvPr id="2" name="Title 1">
            <a:extLst>
              <a:ext uri="{FF2B5EF4-FFF2-40B4-BE49-F238E27FC236}">
                <a16:creationId xmlns:a16="http://schemas.microsoft.com/office/drawing/2014/main" id="{4DBC6EBA-0F17-C241-9CCE-0BACE2098DAA}"/>
              </a:ext>
            </a:extLst>
          </p:cNvPr>
          <p:cNvSpPr>
            <a:spLocks noGrp="1"/>
          </p:cNvSpPr>
          <p:nvPr>
            <p:ph type="title"/>
          </p:nvPr>
        </p:nvSpPr>
        <p:spPr>
          <a:xfrm>
            <a:off x="575092" y="886657"/>
            <a:ext cx="11159875" cy="914152"/>
          </a:xfrm>
        </p:spPr>
        <p:txBody>
          <a:bodyPr/>
          <a:lstStyle/>
          <a:p>
            <a:pPr algn="ctr"/>
            <a:r>
              <a:rPr lang="en-US" dirty="0"/>
              <a:t>Drawing From Across the African </a:t>
            </a:r>
            <a:r>
              <a:rPr lang="en-US" dirty="0" err="1"/>
              <a:t>Diasora</a:t>
            </a:r>
            <a:endParaRPr lang="en-US" dirty="0"/>
          </a:p>
        </p:txBody>
      </p:sp>
      <p:pic>
        <p:nvPicPr>
          <p:cNvPr id="4" name="Picture 3">
            <a:extLst>
              <a:ext uri="{FF2B5EF4-FFF2-40B4-BE49-F238E27FC236}">
                <a16:creationId xmlns:a16="http://schemas.microsoft.com/office/drawing/2014/main" id="{6B5CB1AF-F89E-1D48-997C-284CC55E3FE7}"/>
              </a:ext>
            </a:extLst>
          </p:cNvPr>
          <p:cNvPicPr>
            <a:picLocks noChangeAspect="1"/>
          </p:cNvPicPr>
          <p:nvPr/>
        </p:nvPicPr>
        <p:blipFill>
          <a:blip r:embed="rId8"/>
          <a:stretch>
            <a:fillRect/>
          </a:stretch>
        </p:blipFill>
        <p:spPr>
          <a:xfrm>
            <a:off x="5267930" y="245124"/>
            <a:ext cx="1642375" cy="612561"/>
          </a:xfrm>
          <a:prstGeom prst="rect">
            <a:avLst/>
          </a:prstGeom>
        </p:spPr>
      </p:pic>
    </p:spTree>
    <p:extLst>
      <p:ext uri="{BB962C8B-B14F-4D97-AF65-F5344CB8AC3E}">
        <p14:creationId xmlns:p14="http://schemas.microsoft.com/office/powerpoint/2010/main" val="2984907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51472-EEF8-AF46-8FCC-A9B881473184}"/>
              </a:ext>
            </a:extLst>
          </p:cNvPr>
          <p:cNvSpPr>
            <a:spLocks noGrp="1"/>
          </p:cNvSpPr>
          <p:nvPr>
            <p:ph type="title"/>
          </p:nvPr>
        </p:nvSpPr>
        <p:spPr>
          <a:xfrm>
            <a:off x="491879" y="806092"/>
            <a:ext cx="11208243" cy="1069922"/>
          </a:xfrm>
        </p:spPr>
        <p:txBody>
          <a:bodyPr/>
          <a:lstStyle/>
          <a:p>
            <a:pPr algn="ctr"/>
            <a:r>
              <a:rPr lang="en-US" dirty="0"/>
              <a:t>10 Steps for Your Health Through Heritage</a:t>
            </a:r>
          </a:p>
        </p:txBody>
      </p:sp>
      <p:sp>
        <p:nvSpPr>
          <p:cNvPr id="3" name="Content Placeholder 2">
            <a:extLst>
              <a:ext uri="{FF2B5EF4-FFF2-40B4-BE49-F238E27FC236}">
                <a16:creationId xmlns:a16="http://schemas.microsoft.com/office/drawing/2014/main" id="{3C8B4622-D99C-3842-A83D-F31D9C3DC4E7}"/>
              </a:ext>
            </a:extLst>
          </p:cNvPr>
          <p:cNvSpPr>
            <a:spLocks noGrp="1"/>
          </p:cNvSpPr>
          <p:nvPr>
            <p:ph idx="1"/>
          </p:nvPr>
        </p:nvSpPr>
        <p:spPr>
          <a:xfrm>
            <a:off x="788353" y="1904007"/>
            <a:ext cx="10615294" cy="4351338"/>
          </a:xfrm>
        </p:spPr>
        <p:txBody>
          <a:bodyPr>
            <a:normAutofit fontScale="92500" lnSpcReduction="20000"/>
          </a:bodyPr>
          <a:lstStyle/>
          <a:p>
            <a:pPr marL="514350" indent="-514350">
              <a:buFont typeface="+mj-lt"/>
              <a:buAutoNum type="arabicPeriod"/>
            </a:pPr>
            <a:r>
              <a:rPr lang="en-US" dirty="0"/>
              <a:t>Boost flavor with spice.</a:t>
            </a:r>
          </a:p>
          <a:p>
            <a:pPr marL="514350" indent="-514350">
              <a:buFont typeface="+mj-lt"/>
              <a:buAutoNum type="arabicPeriod"/>
            </a:pPr>
            <a:r>
              <a:rPr lang="en-US" dirty="0"/>
              <a:t>Make vegetables the star of your plate.</a:t>
            </a:r>
          </a:p>
          <a:p>
            <a:pPr marL="514350" indent="-514350">
              <a:buFont typeface="+mj-lt"/>
              <a:buAutoNum type="arabicPeriod"/>
            </a:pPr>
            <a:r>
              <a:rPr lang="en-US" dirty="0"/>
              <a:t>Change the way you think about meat.</a:t>
            </a:r>
          </a:p>
          <a:p>
            <a:pPr marL="514350" indent="-514350">
              <a:buFont typeface="+mj-lt"/>
              <a:buAutoNum type="arabicPeriod"/>
            </a:pPr>
            <a:r>
              <a:rPr lang="en-US" dirty="0"/>
              <a:t>Make rice &amp; beans your new staple.</a:t>
            </a:r>
          </a:p>
          <a:p>
            <a:pPr marL="514350" indent="-514350">
              <a:buFont typeface="+mj-lt"/>
              <a:buAutoNum type="arabicPeriod"/>
            </a:pPr>
            <a:r>
              <a:rPr lang="en-US" dirty="0"/>
              <a:t>Embraces mashes &amp; medleys.</a:t>
            </a:r>
          </a:p>
          <a:p>
            <a:pPr marL="514350" indent="-514350">
              <a:buFont typeface="+mj-lt"/>
              <a:buAutoNum type="arabicPeriod"/>
            </a:pPr>
            <a:r>
              <a:rPr lang="en-US" dirty="0"/>
              <a:t>Find real foods everywhere.</a:t>
            </a:r>
          </a:p>
          <a:p>
            <a:pPr marL="514350" indent="-514350">
              <a:buFont typeface="+mj-lt"/>
              <a:buAutoNum type="arabicPeriod"/>
            </a:pPr>
            <a:r>
              <a:rPr lang="en-US" dirty="0"/>
              <a:t>Share family support &amp; food fellowship.</a:t>
            </a:r>
          </a:p>
          <a:p>
            <a:pPr marL="514350" indent="-514350">
              <a:buFont typeface="+mj-lt"/>
              <a:buAutoNum type="arabicPeriod"/>
            </a:pPr>
            <a:r>
              <a:rPr lang="en-US" dirty="0"/>
              <a:t>Make room for celebration foods.</a:t>
            </a:r>
          </a:p>
          <a:p>
            <a:pPr marL="514350" indent="-514350">
              <a:buFont typeface="+mj-lt"/>
              <a:buAutoNum type="arabicPeriod"/>
            </a:pPr>
            <a:r>
              <a:rPr lang="en-US" dirty="0"/>
              <a:t>Center dessert around fruits.</a:t>
            </a:r>
          </a:p>
          <a:p>
            <a:pPr marL="514350" indent="-514350">
              <a:buFont typeface="+mj-lt"/>
              <a:buAutoNum type="arabicPeriod"/>
            </a:pPr>
            <a:r>
              <a:rPr lang="en-US" dirty="0"/>
              <a:t>Jazz up water with fresh fruits.</a:t>
            </a:r>
          </a:p>
        </p:txBody>
      </p:sp>
      <p:pic>
        <p:nvPicPr>
          <p:cNvPr id="4" name="Picture 3">
            <a:extLst>
              <a:ext uri="{FF2B5EF4-FFF2-40B4-BE49-F238E27FC236}">
                <a16:creationId xmlns:a16="http://schemas.microsoft.com/office/drawing/2014/main" id="{CFFEA5F2-9D2A-0241-A707-CC61A3F6D82A}"/>
              </a:ext>
            </a:extLst>
          </p:cNvPr>
          <p:cNvPicPr>
            <a:picLocks noChangeAspect="1"/>
          </p:cNvPicPr>
          <p:nvPr/>
        </p:nvPicPr>
        <p:blipFill>
          <a:blip r:embed="rId3"/>
          <a:stretch>
            <a:fillRect/>
          </a:stretch>
        </p:blipFill>
        <p:spPr>
          <a:xfrm>
            <a:off x="0" y="5878286"/>
            <a:ext cx="12178236" cy="2649894"/>
          </a:xfrm>
          <a:prstGeom prst="rect">
            <a:avLst/>
          </a:prstGeom>
        </p:spPr>
      </p:pic>
      <p:pic>
        <p:nvPicPr>
          <p:cNvPr id="9" name="Picture 8">
            <a:extLst>
              <a:ext uri="{FF2B5EF4-FFF2-40B4-BE49-F238E27FC236}">
                <a16:creationId xmlns:a16="http://schemas.microsoft.com/office/drawing/2014/main" id="{263E0F90-C016-5B44-AEED-017F730A80DE}"/>
              </a:ext>
            </a:extLst>
          </p:cNvPr>
          <p:cNvPicPr>
            <a:picLocks noChangeAspect="1"/>
          </p:cNvPicPr>
          <p:nvPr/>
        </p:nvPicPr>
        <p:blipFill>
          <a:blip r:embed="rId4"/>
          <a:stretch>
            <a:fillRect/>
          </a:stretch>
        </p:blipFill>
        <p:spPr>
          <a:xfrm>
            <a:off x="7669349" y="1962135"/>
            <a:ext cx="4089400" cy="3644900"/>
          </a:xfrm>
          <a:prstGeom prst="rect">
            <a:avLst/>
          </a:prstGeom>
        </p:spPr>
      </p:pic>
      <p:pic>
        <p:nvPicPr>
          <p:cNvPr id="10" name="Picture 9">
            <a:extLst>
              <a:ext uri="{FF2B5EF4-FFF2-40B4-BE49-F238E27FC236}">
                <a16:creationId xmlns:a16="http://schemas.microsoft.com/office/drawing/2014/main" id="{E5A490AB-EF3B-F841-9C53-50AAA4EF602B}"/>
              </a:ext>
            </a:extLst>
          </p:cNvPr>
          <p:cNvPicPr>
            <a:picLocks noChangeAspect="1"/>
          </p:cNvPicPr>
          <p:nvPr/>
        </p:nvPicPr>
        <p:blipFill>
          <a:blip r:embed="rId5"/>
          <a:stretch>
            <a:fillRect/>
          </a:stretch>
        </p:blipFill>
        <p:spPr>
          <a:xfrm>
            <a:off x="5274813" y="245124"/>
            <a:ext cx="1642375" cy="612561"/>
          </a:xfrm>
          <a:prstGeom prst="rect">
            <a:avLst/>
          </a:prstGeom>
        </p:spPr>
      </p:pic>
    </p:spTree>
    <p:extLst>
      <p:ext uri="{BB962C8B-B14F-4D97-AF65-F5344CB8AC3E}">
        <p14:creationId xmlns:p14="http://schemas.microsoft.com/office/powerpoint/2010/main" val="4201417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71ADD-1A80-7941-8957-F6646690DB30}"/>
              </a:ext>
            </a:extLst>
          </p:cNvPr>
          <p:cNvSpPr>
            <a:spLocks noGrp="1"/>
          </p:cNvSpPr>
          <p:nvPr>
            <p:ph type="ctrTitle"/>
          </p:nvPr>
        </p:nvSpPr>
        <p:spPr/>
        <p:txBody>
          <a:bodyPr/>
          <a:lstStyle/>
          <a:p>
            <a:r>
              <a:rPr lang="en-US" dirty="0">
                <a:latin typeface="PT Sans Pro Extra Bold" panose="020B0503020203020204" pitchFamily="34" charset="77"/>
              </a:rPr>
              <a:t>Thank you!</a:t>
            </a:r>
          </a:p>
        </p:txBody>
      </p:sp>
      <p:sp>
        <p:nvSpPr>
          <p:cNvPr id="3" name="Subtitle 2">
            <a:extLst>
              <a:ext uri="{FF2B5EF4-FFF2-40B4-BE49-F238E27FC236}">
                <a16:creationId xmlns:a16="http://schemas.microsoft.com/office/drawing/2014/main" id="{086D8BF6-51C9-D248-AE40-7494E680D845}"/>
              </a:ext>
            </a:extLst>
          </p:cNvPr>
          <p:cNvSpPr>
            <a:spLocks noGrp="1"/>
          </p:cNvSpPr>
          <p:nvPr>
            <p:ph type="subTitle" idx="1"/>
          </p:nvPr>
        </p:nvSpPr>
        <p:spPr/>
        <p:txBody>
          <a:bodyPr/>
          <a:lstStyle/>
          <a:p>
            <a:r>
              <a:rPr lang="en-US" b="1" dirty="0">
                <a:latin typeface="PT Sans Pro" panose="020B0503020203020204" pitchFamily="34" charset="77"/>
              </a:rPr>
              <a:t>Learn more at </a:t>
            </a:r>
            <a:r>
              <a:rPr lang="en-US" b="1" dirty="0" err="1">
                <a:latin typeface="PT Sans Pro" panose="020B0503020203020204" pitchFamily="34" charset="77"/>
              </a:rPr>
              <a:t>www.oldwayspt.org</a:t>
            </a:r>
            <a:endParaRPr lang="en-US" b="1" dirty="0">
              <a:latin typeface="PT Sans Pro" panose="020B0503020203020204" pitchFamily="34" charset="77"/>
            </a:endParaRPr>
          </a:p>
        </p:txBody>
      </p:sp>
    </p:spTree>
    <p:extLst>
      <p:ext uri="{BB962C8B-B14F-4D97-AF65-F5344CB8AC3E}">
        <p14:creationId xmlns:p14="http://schemas.microsoft.com/office/powerpoint/2010/main" val="20854311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882</Words>
  <Application>Microsoft Macintosh PowerPoint</Application>
  <PresentationFormat>Widescreen</PresentationFormat>
  <Paragraphs>61</Paragraphs>
  <Slides>6</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vt:i4>
      </vt:variant>
    </vt:vector>
  </HeadingPairs>
  <TitlesOfParts>
    <vt:vector size="15" baseType="lpstr">
      <vt:lpstr>Arial</vt:lpstr>
      <vt:lpstr>Calibri</vt:lpstr>
      <vt:lpstr>Calibri Light</vt:lpstr>
      <vt:lpstr>Helvetica</vt:lpstr>
      <vt:lpstr>Phosphate Inline</vt:lpstr>
      <vt:lpstr>PT Sans</vt:lpstr>
      <vt:lpstr>PT Sans Pro</vt:lpstr>
      <vt:lpstr>PT Sans Pro Extra Bold</vt:lpstr>
      <vt:lpstr>Office Theme</vt:lpstr>
      <vt:lpstr>PowerPoint Presentation</vt:lpstr>
      <vt:lpstr>Southern Diet vs. African Heritage Diet</vt:lpstr>
      <vt:lpstr>PowerPoint Presentation</vt:lpstr>
      <vt:lpstr>Drawing From Across the African Diasora</vt:lpstr>
      <vt:lpstr>10 Steps for Your Health Through Heritage</vt:lpstr>
      <vt:lpstr>Thank you!</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25</cp:revision>
  <dcterms:created xsi:type="dcterms:W3CDTF">2018-10-26T18:22:24Z</dcterms:created>
  <dcterms:modified xsi:type="dcterms:W3CDTF">2019-05-20T20:39:13Z</dcterms:modified>
</cp:coreProperties>
</file>